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6" r:id="rId2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4" Type="http://schemas.openxmlformats.org/officeDocument/2006/relationships/slide" Target="slides/slide15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97E2BCB-EC7B-A5AA-44B7-76001C1A0792}"/>
              </a:ext>
            </a:extLst>
          </p:cNvPr>
          <p:cNvSpPr>
            <a:spLocks noChangeArrowheads="1" noTextEdit="1"/>
          </p:cNvSpPr>
          <p:nvPr>
            <p:ph type="sldImg"/>
          </p:nvPr>
        </p:nvSpPr>
        <p:spPr>
          <a:ln/>
        </p:spPr>
      </p:sp>
      <p:sp>
        <p:nvSpPr>
          <p:cNvPr id="32771" name="Rectangle 3">
            <a:extLst>
              <a:ext uri="{FF2B5EF4-FFF2-40B4-BE49-F238E27FC236}">
                <a16:creationId xmlns:a16="http://schemas.microsoft.com/office/drawing/2014/main" id="{1CB71841-6433-6508-F4F3-6BD371800268}"/>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6.xml"/></Relationships>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2D188F8-DD89-C414-4E81-079CDCAE4157}"/>
              </a:ext>
            </a:extLst>
          </p:cNvPr>
          <p:cNvSpPr>
            <a:spLocks noGrp="1" noChangeArrowheads="1"/>
          </p:cNvSpPr>
          <p:nvPr>
            <p:ph type="body" idx="1"/>
          </p:nvPr>
        </p:nvSpPr>
        <p:spPr>
          <a:xfrm>
            <a:off x="571500" y="1752600"/>
            <a:ext cx="8001000" cy="39624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New Account:</a:t>
            </a:r>
          </a:p>
          <a:p>
            <a:pPr lvl="1"/>
            <a:r>
              <a:rPr lang="en-US" altLang="zh-CN">
                <a:ea typeface="宋体" panose="02010600030101010101" pitchFamily="2" charset="-122"/>
              </a:rPr>
              <a:t>auction induced 55 winning bids which laid claim to entire $162 million available</a:t>
            </a:r>
          </a:p>
          <a:p>
            <a:pPr lvl="2"/>
            <a:r>
              <a:rPr lang="en-US" altLang="zh-CN">
                <a:ea typeface="宋体" panose="02010600030101010101" pitchFamily="2" charset="-122"/>
              </a:rPr>
              <a:t>300 MW of wind, 157 MW of geothermal, 70 MW of landfill gas, 12 MW of biomass, 2 MW of digester gas, 1 MW of small hydro</a:t>
            </a:r>
          </a:p>
          <a:p>
            <a:pPr lvl="2"/>
            <a:r>
              <a:rPr lang="en-US" altLang="zh-CN">
                <a:ea typeface="宋体" panose="02010600030101010101" pitchFamily="2" charset="-122"/>
              </a:rPr>
              <a:t>Full amount of $162 million allocated at an average incentive of 1.2 cents/kWh</a:t>
            </a:r>
          </a:p>
          <a:p>
            <a:pPr lvl="1"/>
            <a:r>
              <a:rPr lang="en-US" altLang="zh-CN">
                <a:ea typeface="宋体" panose="02010600030101010101" pitchFamily="2" charset="-122"/>
              </a:rPr>
              <a:t>all projects expected to pass Milestone #1 by this month</a:t>
            </a:r>
          </a:p>
          <a:p>
            <a:r>
              <a:rPr lang="en-US" altLang="zh-CN">
                <a:ea typeface="宋体" panose="02010600030101010101" pitchFamily="2" charset="-122"/>
              </a:rPr>
              <a:t>Existing account:</a:t>
            </a:r>
          </a:p>
          <a:p>
            <a:pPr lvl="1"/>
            <a:r>
              <a:rPr lang="en-US" altLang="zh-CN">
                <a:ea typeface="宋体" panose="02010600030101010101" pitchFamily="2" charset="-122"/>
              </a:rPr>
              <a:t>$55 million paid out, $21 million rollover in 1998</a:t>
            </a:r>
          </a:p>
          <a:p>
            <a:pPr lvl="1"/>
            <a:r>
              <a:rPr lang="en-US" altLang="zh-CN">
                <a:ea typeface="宋体" panose="02010600030101010101" pitchFamily="2" charset="-122"/>
              </a:rPr>
              <a:t>nearly 50 facilities “off the cliff” but continue operating</a:t>
            </a:r>
          </a:p>
        </p:txBody>
      </p:sp>
      <p:sp>
        <p:nvSpPr>
          <p:cNvPr id="23555" name="Rectangle 3">
            <a:extLst>
              <a:ext uri="{FF2B5EF4-FFF2-40B4-BE49-F238E27FC236}">
                <a16:creationId xmlns:a16="http://schemas.microsoft.com/office/drawing/2014/main" id="{AFDBDF40-635C-477A-9E86-34A0E3F4C4F6}"/>
              </a:ext>
            </a:extLst>
          </p:cNvPr>
          <p:cNvSpPr>
            <a:spLocks noGrp="1" noChangeArrowheads="1"/>
          </p:cNvSpPr>
          <p:nvPr>
            <p:ph type="title"/>
          </p:nvPr>
        </p:nvSpPr>
        <p:spPr>
          <a:xfrm>
            <a:off x="685800" y="990600"/>
            <a:ext cx="7772400" cy="8382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Over the Grid Supply: Results </a:t>
            </a:r>
            <a:endParaRPr lang="en-US" altLang="zh-CN" sz="2800">
              <a:ea typeface="宋体" panose="02010600030101010101" pitchFamily="2" charset="-122"/>
            </a:endParaRP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